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4" Type="http://schemas.openxmlformats.org/officeDocument/2006/relationships/viewProps" Target="viewProps.xml" /><Relationship Id="rId43" Type="http://schemas.openxmlformats.org/officeDocument/2006/relationships/presProps" Target="presProps.xml" /><Relationship Id="rId1" Type="http://schemas.openxmlformats.org/officeDocument/2006/relationships/slideMaster" Target="slideMasters/slideMaster1.xml" /><Relationship Id="rId46" Type="http://schemas.openxmlformats.org/officeDocument/2006/relationships/tableStyles" Target="tableStyles.xml" /><Relationship Id="rId4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11/14/24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jpe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Stomach</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and after surgery:</a:t>
                </a:r>
              </a:p>
              <a:p>
                <a:pPr lvl="0" indent="0" marL="0">
                  <a:buNone/>
                </a:pPr>
                <a:r>
                  <a:rPr/>
                  <a:t>Chemotherapy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wks)</a:t>
                </a:r>
              </a:p>
              <a:p>
                <a:pPr lvl="0" indent="0" marL="0">
                  <a:buNone/>
                </a:pPr>
                <a:r>
                  <a:rPr/>
                  <a:t>Two different drug combinations:</a:t>
                </a:r>
              </a:p>
              <a:p>
                <a:pPr lvl="0"/>
                <a:r>
                  <a:rPr/>
                  <a:t>FLOT (more effective)</a:t>
                </a:r>
              </a:p>
              <a:p>
                <a:pPr lvl="0"/>
                <a:r>
                  <a:rPr/>
                  <a:t>FOLFOX (better tolerated)</a:t>
                </a:r>
              </a:p>
              <a:p>
                <a:pPr lvl="0"/>
                <a:r>
                  <a:rPr/>
                  <a:t>ECF (less commonly used)</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Tumor Biomarkers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Surface proteins found on cancers which may show that additional drugs may be helpful:</a:t>
                </a:r>
              </a:p>
              <a:p>
                <a:pPr lvl="0"/>
                <a:r>
                  <a:rPr/>
                  <a:t>HER-2 </a:t>
                </a:r>
                <a14:m>
                  <m:oMath xmlns:m="http://schemas.openxmlformats.org/officeDocument/2006/math">
                    <m:r>
                      <m:rPr>
                        <m:sty m:val="p"/>
                      </m:rPr>
                      <m:t>→</m:t>
                    </m:r>
                  </m:oMath>
                </a14:m>
                <a:r>
                  <a:rPr/>
                  <a:t> Herceptin can be helpful</a:t>
                </a:r>
              </a:p>
              <a:p>
                <a:pPr lvl="0"/>
                <a:r>
                  <a:rPr/>
                  <a:t>PD-L1 </a:t>
                </a:r>
                <a14:m>
                  <m:oMath xmlns:m="http://schemas.openxmlformats.org/officeDocument/2006/math">
                    <m:r>
                      <m:rPr>
                        <m:sty m:val="p"/>
                      </m:rPr>
                      <m:t>→</m:t>
                    </m:r>
                  </m:oMath>
                </a14:m>
                <a:r>
                  <a:rPr/>
                  <a:t> Immunotherapy can be helpful</a:t>
                </a:r>
              </a:p>
              <a:p>
                <a:pPr lvl="0"/>
                <a:r>
                  <a:rPr/>
                  <a:t>MMR </a:t>
                </a:r>
                <a14:m>
                  <m:oMath xmlns:m="http://schemas.openxmlformats.org/officeDocument/2006/math">
                    <m:r>
                      <m:rPr>
                        <m:sty m:val="p"/>
                      </m:rPr>
                      <m:t>→</m:t>
                    </m:r>
                  </m:oMath>
                </a14:m>
                <a:r>
                  <a:rPr/>
                  <a:t> Immunotherapy can be helpful</a:t>
                </a:r>
              </a:p>
              <a:p>
                <a:pPr lvl="0" indent="0" marL="0">
                  <a:buNone/>
                </a:pPr>
                <a:r>
                  <a:rPr/>
                  <a:t>Biomarkers reported in a separate pathology report</a:t>
                </a:r>
              </a:p>
              <a:p>
                <a:pPr lvl="0" indent="0" marL="0">
                  <a:buNone/>
                </a:pPr>
                <a:r>
                  <a:rPr/>
                  <a:t>Your medical oncologist will review these with you</a:t>
                </a:r>
              </a:p>
            </p:txBody>
          </p:sp>
        </mc:Choice>
      </mc:AlternateContent>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 through veins:</a:t>
            </a:r>
          </a:p>
          <a:p>
            <a:pPr lvl="0"/>
            <a:r>
              <a:rPr/>
              <a:t>Intravenous catheter in peripheral veins</a:t>
            </a:r>
          </a:p>
          <a:p>
            <a:pPr lvl="0"/>
            <a:r>
              <a:rPr/>
              <a:t>Peripheral Intravenous Central Catheter (PICC)</a:t>
            </a:r>
          </a:p>
          <a:p>
            <a:pPr lvl="0"/>
            <a:r>
              <a:rPr/>
              <a:t>Central Venous port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 catheter</a:t>
            </a:r>
          </a:p>
        </p:txBody>
      </p:sp>
      <p:sp>
        <p:nvSpPr>
          <p:cNvPr id="3" name="Content Placeholder 2"/>
          <p:cNvSpPr>
            <a:spLocks noGrp="1"/>
          </p:cNvSpPr>
          <p:nvPr>
            <p:ph idx="1"/>
          </p:nvPr>
        </p:nvSpPr>
        <p:spPr/>
        <p:txBody>
          <a:bodyPr/>
          <a:lstStyle/>
          <a:p>
            <a:pPr lvl="0" indent="0" marL="0">
              <a:buNone/>
            </a:pPr>
            <a:r>
              <a:rPr/>
              <a:t>A peripheral IV catheter involves placing a small tube into the veins, which is then used to give fluids or chemotherapy</a:t>
            </a:r>
          </a:p>
          <a:p>
            <a:pPr lvl="0" indent="0" marL="0">
              <a:buNone/>
            </a:pPr>
            <a:r>
              <a:rPr/>
              <a:t>A new catheter is placed for each dose of chemotherapy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Can stay in place for weeks</a:t>
            </a:r>
          </a:p>
          <a:p>
            <a:pPr lvl="0"/>
            <a:r>
              <a:rPr/>
              <a:t>Special care is needed at home to keep it clean and dry</a:t>
            </a:r>
          </a:p>
          <a:p>
            <a:pPr lvl="0"/>
            <a:r>
              <a:rPr/>
              <a:t>Suitable for FLOT chemotherapy</a:t>
            </a:r>
          </a:p>
          <a:p>
            <a:pPr lvl="0" indent="0" marL="0">
              <a:buNone/>
            </a:pPr>
            <a:r>
              <a:rPr/>
              <a:t>Special care needed at home to keep catheter and dressing clean and dry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hours</a:t>
            </a:r>
          </a:p>
          <a:p>
            <a:pPr lvl="0"/>
            <a:r>
              <a:rPr/>
              <a:t>No special care at home</a:t>
            </a:r>
          </a:p>
          <a:p>
            <a:pPr lvl="0"/>
            <a:r>
              <a:rPr/>
              <a:t>Suitable for FLOT chemotherapy</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performed after preoperative therapy</a:t>
            </a:r>
          </a:p>
          <a:p>
            <a:pPr lvl="0" indent="0" marL="0">
              <a:buNone/>
            </a:pPr>
            <a:br/>
            <a:br/>
          </a:p>
          <a:p>
            <a:pPr lvl="0"/>
            <a:r>
              <a:rPr/>
              <a:t>Surgery performed after restaging</a:t>
            </a:r>
          </a:p>
          <a:p>
            <a:pPr lvl="0"/>
            <a:r>
              <a:rPr/>
              <a:t>Timing depends upon recovery from therapy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br/>
            <a:br/>
          </a:p>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Stomach</dc:title>
  <dc:creator/>
  <cp:keywords/>
  <dcterms:created xsi:type="dcterms:W3CDTF">2025-01-06T23:10:54Z</dcterms:created>
  <dcterms:modified xsi:type="dcterms:W3CDTF">2025-01-06T23:10:54Z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